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8" r:id="rId2"/>
    <p:sldId id="275" r:id="rId3"/>
    <p:sldId id="406" r:id="rId4"/>
    <p:sldId id="352" r:id="rId5"/>
    <p:sldId id="408" r:id="rId6"/>
    <p:sldId id="353" r:id="rId7"/>
    <p:sldId id="357" r:id="rId8"/>
    <p:sldId id="355" r:id="rId9"/>
    <p:sldId id="372" r:id="rId10"/>
    <p:sldId id="407" r:id="rId11"/>
    <p:sldId id="356" r:id="rId12"/>
    <p:sldId id="361" r:id="rId13"/>
    <p:sldId id="365" r:id="rId14"/>
    <p:sldId id="405" r:id="rId15"/>
    <p:sldId id="359" r:id="rId16"/>
    <p:sldId id="413" r:id="rId17"/>
    <p:sldId id="416" r:id="rId18"/>
    <p:sldId id="417" r:id="rId19"/>
    <p:sldId id="423" r:id="rId20"/>
    <p:sldId id="360" r:id="rId21"/>
    <p:sldId id="362" r:id="rId22"/>
    <p:sldId id="366" r:id="rId23"/>
    <p:sldId id="363" r:id="rId24"/>
    <p:sldId id="404" r:id="rId25"/>
    <p:sldId id="367" r:id="rId26"/>
    <p:sldId id="368" r:id="rId27"/>
    <p:sldId id="369" r:id="rId28"/>
    <p:sldId id="370" r:id="rId29"/>
    <p:sldId id="376" r:id="rId30"/>
    <p:sldId id="379" r:id="rId31"/>
    <p:sldId id="381" r:id="rId32"/>
    <p:sldId id="403" r:id="rId33"/>
    <p:sldId id="377" r:id="rId34"/>
    <p:sldId id="378" r:id="rId35"/>
    <p:sldId id="382" r:id="rId36"/>
    <p:sldId id="383" r:id="rId37"/>
    <p:sldId id="384" r:id="rId38"/>
    <p:sldId id="420" r:id="rId39"/>
    <p:sldId id="385" r:id="rId40"/>
    <p:sldId id="386" r:id="rId41"/>
    <p:sldId id="409" r:id="rId42"/>
    <p:sldId id="410" r:id="rId43"/>
    <p:sldId id="396" r:id="rId44"/>
    <p:sldId id="398" r:id="rId45"/>
    <p:sldId id="399" r:id="rId46"/>
    <p:sldId id="400" r:id="rId47"/>
    <p:sldId id="426" r:id="rId48"/>
    <p:sldId id="411" r:id="rId49"/>
    <p:sldId id="412" r:id="rId50"/>
    <p:sldId id="414" r:id="rId51"/>
    <p:sldId id="425" r:id="rId52"/>
    <p:sldId id="424" r:id="rId53"/>
    <p:sldId id="418" r:id="rId54"/>
    <p:sldId id="419" r:id="rId55"/>
    <p:sldId id="427" r:id="rId56"/>
    <p:sldId id="415" r:id="rId5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69" autoAdjust="0"/>
    <p:restoredTop sz="80859" autoAdjust="0"/>
  </p:normalViewPr>
  <p:slideViewPr>
    <p:cSldViewPr snapToGrid="0">
      <p:cViewPr varScale="1">
        <p:scale>
          <a:sx n="63" d="100"/>
          <a:sy n="63" d="100"/>
        </p:scale>
        <p:origin x="1598" y="2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20T00:48:48.68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13491,'28'48'4489,"-30"-32"-4353,8-8-1064,14 4-1345,14-2 1513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sdrangan/introml/blob/master/logistic/breast_cancer.ipynb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Lecture 6 </a:t>
            </a:r>
            <a:br>
              <a:rPr lang="en-US" sz="6600" dirty="0"/>
            </a:br>
            <a:r>
              <a:rPr lang="en-US" sz="6600" dirty="0"/>
              <a:t>Linear Classification &amp; 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EE-</a:t>
            </a:r>
            <a:r>
              <a:rPr lang="en-US" dirty="0" err="1"/>
              <a:t>uy</a:t>
            </a:r>
            <a:r>
              <a:rPr lang="en-US" dirty="0"/>
              <a:t> 4563/EL-GY 9123:  Introduction to machine learning</a:t>
            </a:r>
          </a:p>
          <a:p>
            <a:r>
              <a:rPr lang="en-US" dirty="0"/>
              <a:t>Prof. </a:t>
            </a:r>
            <a:r>
              <a:rPr lang="en-US" dirty="0" err="1"/>
              <a:t>Sundeep</a:t>
            </a:r>
            <a:r>
              <a:rPr lang="en-US" dirty="0"/>
              <a:t> </a:t>
            </a:r>
            <a:r>
              <a:rPr lang="en-US" dirty="0" err="1"/>
              <a:t>rangan</a:t>
            </a:r>
            <a:r>
              <a:rPr lang="en-US" dirty="0"/>
              <a:t> (with Modification by Yao Wang)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CA63-72C6-46DB-8AB5-2E485D04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4896B-38D5-412F-8690-FE63F0A42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680308" cy="4329817"/>
          </a:xfrm>
        </p:spPr>
        <p:txBody>
          <a:bodyPr/>
          <a:lstStyle/>
          <a:p>
            <a:r>
              <a:rPr lang="en-US" dirty="0"/>
              <a:t>Get into groups</a:t>
            </a:r>
          </a:p>
          <a:p>
            <a:pPr lvl="1"/>
            <a:r>
              <a:rPr lang="en-US" dirty="0"/>
              <a:t>At least one must have a laptop with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Determine a classification rule</a:t>
            </a:r>
          </a:p>
          <a:p>
            <a:pPr lvl="1"/>
            <a:r>
              <a:rPr lang="en-US" dirty="0"/>
              <a:t>Predict class label from the two features</a:t>
            </a:r>
          </a:p>
          <a:p>
            <a:r>
              <a:rPr lang="en-US" dirty="0"/>
              <a:t>Test in python</a:t>
            </a:r>
          </a:p>
          <a:p>
            <a:pPr lvl="1"/>
            <a:r>
              <a:rPr lang="en-US" dirty="0"/>
              <a:t>Make the predictions</a:t>
            </a:r>
          </a:p>
          <a:p>
            <a:pPr lvl="1"/>
            <a:r>
              <a:rPr lang="en-US" dirty="0"/>
              <a:t>Measure the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4792B-EECB-4701-965B-4F43AD229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13E2E-76BE-4069-AFA6-6260D2FB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561" y="1502517"/>
            <a:ext cx="4313119" cy="3056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F16C4-FDD2-434D-9D53-B5F5D8832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46" y="4548032"/>
            <a:ext cx="81153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1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Possible Classification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</p:spPr>
            <p:txBody>
              <a:bodyPr/>
              <a:lstStyle/>
              <a:p>
                <a:r>
                  <a:rPr lang="en-US" dirty="0"/>
                  <a:t>From inspection, benign if: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marg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size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4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Classification rule from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constraint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are other possible classification rules?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Every rule misclassifies some points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is optimal?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  <a:blipFill>
                <a:blip r:embed="rId2"/>
                <a:stretch>
                  <a:fillRect l="-3057" t="-1549" r="-2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" y="1689647"/>
            <a:ext cx="57531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21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Mangasarian’s</a:t>
            </a:r>
            <a:r>
              <a:rPr lang="en-US" dirty="0"/>
              <a:t> Original Paper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9854" y="1539277"/>
            <a:ext cx="5635825" cy="4329817"/>
          </a:xfrm>
        </p:spPr>
        <p:txBody>
          <a:bodyPr/>
          <a:lstStyle/>
          <a:p>
            <a:r>
              <a:rPr lang="en-US" dirty="0"/>
              <a:t>Proposes </a:t>
            </a:r>
            <a:r>
              <a:rPr lang="en-US" dirty="0" err="1"/>
              <a:t>Multisurface</a:t>
            </a:r>
            <a:r>
              <a:rPr lang="en-US" dirty="0"/>
              <a:t> method – Tree (MSM-T)</a:t>
            </a:r>
          </a:p>
          <a:p>
            <a:pPr lvl="1"/>
            <a:r>
              <a:rPr lang="en-US" dirty="0"/>
              <a:t>Decision tree based on linear rules in each step</a:t>
            </a:r>
          </a:p>
          <a:p>
            <a:r>
              <a:rPr lang="en-US" dirty="0"/>
              <a:t>Fig to left from </a:t>
            </a:r>
          </a:p>
          <a:p>
            <a:pPr lvl="1"/>
            <a:r>
              <a:rPr lang="en-US" dirty="0" err="1"/>
              <a:t>Pantel</a:t>
            </a:r>
            <a:r>
              <a:rPr lang="en-US" dirty="0"/>
              <a:t>, “Breast Cancer Diagnosis and Prognosis,” 1995</a:t>
            </a:r>
          </a:p>
          <a:p>
            <a:r>
              <a:rPr lang="en-US" dirty="0"/>
              <a:t>Best methods today use neural networks</a:t>
            </a:r>
          </a:p>
          <a:p>
            <a:r>
              <a:rPr lang="en-US" dirty="0"/>
              <a:t>This lecture will look at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linear classifiers</a:t>
            </a:r>
          </a:p>
          <a:p>
            <a:pPr lvl="1"/>
            <a:r>
              <a:rPr lang="en-US" dirty="0"/>
              <a:t>These are much simpler</a:t>
            </a:r>
          </a:p>
          <a:p>
            <a:pPr lvl="1"/>
            <a:r>
              <a:rPr lang="en-US" dirty="0"/>
              <a:t>Do not provide same level of accuracy</a:t>
            </a:r>
          </a:p>
          <a:p>
            <a:r>
              <a:rPr lang="en-US" dirty="0"/>
              <a:t>But, building block to more complex classifiers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50" y="1948010"/>
            <a:ext cx="3902850" cy="28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55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436034" cy="4329817"/>
              </a:xfrm>
            </p:spPr>
            <p:txBody>
              <a:bodyPr/>
              <a:lstStyle/>
              <a:p>
                <a:r>
                  <a:rPr lang="en-US" dirty="0"/>
                  <a:t>Given features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determine its class label,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Binary classification: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or 1</a:t>
                </a:r>
              </a:p>
              <a:p>
                <a:r>
                  <a:rPr lang="en-US" dirty="0"/>
                  <a:t>Many applications:</a:t>
                </a:r>
              </a:p>
              <a:p>
                <a:pPr lvl="1"/>
                <a:r>
                  <a:rPr lang="en-US" dirty="0"/>
                  <a:t>Face detection:  Is a face present or not?</a:t>
                </a:r>
              </a:p>
              <a:p>
                <a:pPr lvl="1"/>
                <a:r>
                  <a:rPr lang="en-US" dirty="0"/>
                  <a:t>Reading a digit:  Is the digit 0,1,…,9?</a:t>
                </a:r>
              </a:p>
              <a:p>
                <a:pPr lvl="1"/>
                <a:r>
                  <a:rPr lang="en-US" dirty="0"/>
                  <a:t>Are the cells cancerous or not?</a:t>
                </a:r>
              </a:p>
              <a:p>
                <a:pPr lvl="1"/>
                <a:r>
                  <a:rPr lang="en-US" dirty="0"/>
                  <a:t>Is the email spam?</a:t>
                </a:r>
              </a:p>
              <a:p>
                <a:r>
                  <a:rPr lang="en-US" dirty="0"/>
                  <a:t>Equivalently, determine classification function: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∈{1,…,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Like regression, but with a discrete response</a:t>
                </a:r>
              </a:p>
              <a:p>
                <a:pPr lvl="1"/>
                <a:r>
                  <a:rPr lang="en-US" dirty="0"/>
                  <a:t>May index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{0,…,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436034" cy="4329817"/>
              </a:xfrm>
              <a:blipFill>
                <a:blip r:embed="rId2"/>
                <a:stretch>
                  <a:fillRect l="-227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461" y="3704185"/>
            <a:ext cx="3183529" cy="2118494"/>
          </a:xfrm>
          <a:prstGeom prst="rect">
            <a:avLst/>
          </a:prstGeom>
        </p:spPr>
      </p:pic>
      <p:pic>
        <p:nvPicPr>
          <p:cNvPr id="5124" name="Picture 4" descr="Image result for classification gaussi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216" y="1441176"/>
            <a:ext cx="2879408" cy="215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778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24432" y="1934108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0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139861" cy="4329817"/>
              </a:xfrm>
            </p:spPr>
            <p:txBody>
              <a:bodyPr/>
              <a:lstStyle/>
              <a:p>
                <a:r>
                  <a:rPr lang="en-US" dirty="0"/>
                  <a:t>General binary classification rule: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Linear classification rule:</a:t>
                </a:r>
              </a:p>
              <a:p>
                <a:pPr lvl="1"/>
                <a:r>
                  <a:rPr lang="en-US" dirty="0"/>
                  <a:t>Take linear combination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class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Decision regions described by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half-space</a:t>
                </a:r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called the weight vector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139861" cy="4329817"/>
              </a:xfrm>
              <a:blipFill>
                <a:blip r:embed="rId2"/>
                <a:stretch>
                  <a:fillRect l="-238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145" y="1902909"/>
            <a:ext cx="3990065" cy="29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98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Breast Cancer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</p:spPr>
            <p:txBody>
              <a:bodyPr/>
              <a:lstStyle/>
              <a:p>
                <a:r>
                  <a:rPr lang="en-US" dirty="0"/>
                  <a:t>From inspection, benign if: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marg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size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4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Classification rule from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constraint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are other possible classification rules?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Every rule misclassifies some points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is optimal?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  <a:blipFill>
                <a:blip r:embed="rId2"/>
                <a:stretch>
                  <a:fillRect l="-3057" t="-1549" r="-2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" y="1689647"/>
            <a:ext cx="57531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4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294EC-C983-7A4D-98A3-FCFFAF9A3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Linear Regression on Two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23C11C-219F-C84B-B359-2B2ABD07FA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8"/>
                <a:ext cx="5838650" cy="407181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Bad idea:  Use linear regression</a:t>
                </a:r>
              </a:p>
              <a:p>
                <a:pPr lvl="1"/>
                <a:r>
                  <a:rPr lang="en-US" dirty="0"/>
                  <a:t>Labels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linear model: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linear fit so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is minimized</a:t>
                </a:r>
              </a:p>
              <a:p>
                <a:pPr lvl="1"/>
                <a:r>
                  <a:rPr lang="en-US" dirty="0"/>
                  <a:t>Then threshold the linear fit: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&gt;0.5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&lt;0.5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This yields the line: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Why the line is not as expected?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Should not use MSE as the optimization criterion!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Squared error is not related to classifier accuracy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23C11C-219F-C84B-B359-2B2ABD07FA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8"/>
                <a:ext cx="5838650" cy="4071814"/>
              </a:xfrm>
              <a:blipFill>
                <a:blip r:embed="rId2"/>
                <a:stretch>
                  <a:fillRect l="-2505" t="-2249" b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7F1A7-ABA3-C842-8705-0C774D8EC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32099-B2D6-4342-A9CD-2D1B464DD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930" y="1771988"/>
            <a:ext cx="3984925" cy="27792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7DACEF-C85B-7D43-9F92-09C4E58FD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032" y="4756217"/>
            <a:ext cx="4959968" cy="85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91B1C-AD74-094E-A019-009AC81C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linear classifier on all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8A4A89-DC19-CF4A-86D1-8AD0F525EC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Hard to visualize, but by setting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, we get a hyper plane in high dimension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8A4A89-DC19-CF4A-86D1-8AD0F525EC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04A09-3B57-4944-A69A-0FBF7249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D7E042-9EAB-2B48-8963-F32213963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837" y="2297546"/>
            <a:ext cx="79248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14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05B4-0CC7-3E4F-8D49-63B1F10D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5101D-0727-0A40-A3C7-EA4DBEA3E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A9279-6F51-874E-8827-BE5BBDE33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13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Formulate a machine learning problem as a classification problem</a:t>
            </a:r>
          </a:p>
          <a:p>
            <a:pPr lvl="1"/>
            <a:r>
              <a:rPr lang="en-US" dirty="0"/>
              <a:t>Identify features, class variable, training data</a:t>
            </a:r>
          </a:p>
          <a:p>
            <a:r>
              <a:rPr lang="en-US" dirty="0"/>
              <a:t>Visualize classification data using a scatter plot.  </a:t>
            </a:r>
          </a:p>
          <a:p>
            <a:r>
              <a:rPr lang="en-US" dirty="0"/>
              <a:t>Describe a linear classifier as an equation and on a plot.</a:t>
            </a:r>
          </a:p>
          <a:p>
            <a:pPr lvl="1"/>
            <a:r>
              <a:rPr lang="en-US" dirty="0"/>
              <a:t>Determine visually if data is perfect linearly separable.</a:t>
            </a:r>
          </a:p>
          <a:p>
            <a:r>
              <a:rPr lang="en-US" dirty="0"/>
              <a:t>Formulate a classification problem using logistic regression</a:t>
            </a:r>
          </a:p>
          <a:p>
            <a:pPr lvl="1"/>
            <a:r>
              <a:rPr lang="en-US" dirty="0"/>
              <a:t>Binary and multi-class</a:t>
            </a:r>
          </a:p>
          <a:p>
            <a:pPr lvl="1"/>
            <a:r>
              <a:rPr lang="en-US" dirty="0"/>
              <a:t>Describe the logistic and soft-max function</a:t>
            </a:r>
          </a:p>
          <a:p>
            <a:pPr lvl="1"/>
            <a:r>
              <a:rPr lang="en-US" dirty="0"/>
              <a:t>Logistic function to approximate the probability</a:t>
            </a:r>
          </a:p>
          <a:p>
            <a:r>
              <a:rPr lang="en-US" dirty="0"/>
              <a:t>Derive the loss function for ML estimation of the weights in logistic regression</a:t>
            </a:r>
          </a:p>
          <a:p>
            <a:r>
              <a:rPr lang="en-US" dirty="0"/>
              <a:t>Use </a:t>
            </a:r>
            <a:r>
              <a:rPr lang="en-US" dirty="0" err="1"/>
              <a:t>sklearn</a:t>
            </a:r>
            <a:r>
              <a:rPr lang="en-US" dirty="0"/>
              <a:t> packages to fit logistic regression models</a:t>
            </a:r>
          </a:p>
          <a:p>
            <a:r>
              <a:rPr lang="en-US" dirty="0"/>
              <a:t>Measure the accuracy of classification</a:t>
            </a:r>
          </a:p>
          <a:p>
            <a:r>
              <a:rPr lang="en-US" dirty="0"/>
              <a:t>Adjust threshold of classifiers for trading off types of classification errors.  Draw a ROC curve.</a:t>
            </a:r>
          </a:p>
          <a:p>
            <a:r>
              <a:rPr lang="en-US" dirty="0"/>
              <a:t>Perform LASSO regularization for feature selection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01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Non-Linear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545237" cy="4329817"/>
          </a:xfrm>
        </p:spPr>
        <p:txBody>
          <a:bodyPr/>
          <a:lstStyle/>
          <a:p>
            <a:r>
              <a:rPr lang="en-US" dirty="0"/>
              <a:t>Linear boundaries are limited</a:t>
            </a:r>
          </a:p>
          <a:p>
            <a:r>
              <a:rPr lang="en-US" dirty="0"/>
              <a:t>Can only describe very simple regions</a:t>
            </a:r>
          </a:p>
          <a:p>
            <a:r>
              <a:rPr lang="en-US" dirty="0"/>
              <a:t>But, serves as building block</a:t>
            </a:r>
          </a:p>
          <a:p>
            <a:pPr lvl="1"/>
            <a:r>
              <a:rPr lang="en-US" dirty="0"/>
              <a:t>Many classifiers use linear rules as first step</a:t>
            </a:r>
          </a:p>
          <a:p>
            <a:pPr lvl="1"/>
            <a:r>
              <a:rPr lang="en-US" dirty="0"/>
              <a:t>Neural networks, decision trees, …</a:t>
            </a:r>
          </a:p>
          <a:p>
            <a:endParaRPr lang="en-US" dirty="0"/>
          </a:p>
          <a:p>
            <a:r>
              <a:rPr lang="en-US" dirty="0"/>
              <a:t>Breast cancer example:</a:t>
            </a:r>
          </a:p>
          <a:p>
            <a:pPr lvl="1"/>
            <a:r>
              <a:rPr lang="en-US" dirty="0"/>
              <a:t>Is the region linear or non-linear?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4098" name="Picture 2" descr="Image result for linear classifi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454" y="1950828"/>
            <a:ext cx="5441200" cy="227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55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Linear </a:t>
            </a:r>
            <a:r>
              <a:rPr lang="en-US" dirty="0" err="1"/>
              <a:t>Separability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7656427" cy="4329817"/>
              </a:xfrm>
            </p:spPr>
            <p:txBody>
              <a:bodyPr/>
              <a:lstStyle/>
              <a:p>
                <a:r>
                  <a:rPr lang="en-US" dirty="0"/>
                  <a:t>Given training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Binary class label: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Perfectly linearly separable </a:t>
                </a:r>
                <a:r>
                  <a:rPr lang="en-US" dirty="0"/>
                  <a:t>if there exists 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cs typeface="Arial" panose="020B0604020202020204" pitchFamily="34" charset="0"/>
                  </a:rPr>
                  <a:t>is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cs typeface="Arial" panose="020B0604020202020204" pitchFamily="34" charset="0"/>
                  </a:rPr>
                  <a:t>separating hyperplane</a:t>
                </a:r>
                <a:r>
                  <a:rPr lang="en-US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margin</a:t>
                </a:r>
              </a:p>
              <a:p>
                <a:r>
                  <a:rPr lang="en-US" dirty="0"/>
                  <a:t>Single equation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+⋯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7656427" cy="4329817"/>
              </a:xfrm>
              <a:blipFill>
                <a:blip r:embed="rId2"/>
                <a:stretch>
                  <a:fillRect l="-1911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999" y="2008768"/>
            <a:ext cx="3582201" cy="300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72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Data not Perfectly Separable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5771871" cy="4329817"/>
          </a:xfrm>
        </p:spPr>
        <p:txBody>
          <a:bodyPr/>
          <a:lstStyle/>
          <a:p>
            <a:r>
              <a:rPr lang="en-US" dirty="0"/>
              <a:t>Generally cannot find a separating hyperplane</a:t>
            </a:r>
          </a:p>
          <a:p>
            <a:r>
              <a:rPr lang="en-US" dirty="0"/>
              <a:t>Always, some points that will be </a:t>
            </a:r>
            <a:r>
              <a:rPr lang="en-US" dirty="0" err="1"/>
              <a:t>mis</a:t>
            </a:r>
            <a:r>
              <a:rPr lang="en-US" dirty="0"/>
              <a:t>-classified</a:t>
            </a:r>
          </a:p>
          <a:p>
            <a:r>
              <a:rPr lang="en-US" dirty="0"/>
              <a:t>Algorithms attempt to find “good” hyper-planes</a:t>
            </a:r>
          </a:p>
          <a:p>
            <a:pPr lvl="1"/>
            <a:r>
              <a:rPr lang="en-US" dirty="0"/>
              <a:t>Reduce the number of </a:t>
            </a:r>
            <a:r>
              <a:rPr lang="en-US" dirty="0" err="1"/>
              <a:t>mis</a:t>
            </a:r>
            <a:r>
              <a:rPr lang="en-US" dirty="0"/>
              <a:t>-classified points</a:t>
            </a:r>
          </a:p>
          <a:p>
            <a:pPr lvl="1"/>
            <a:r>
              <a:rPr lang="en-US" dirty="0"/>
              <a:t>Or, some similar metric</a:t>
            </a:r>
          </a:p>
          <a:p>
            <a:pPr lvl="1"/>
            <a:endParaRPr lang="en-US" dirty="0"/>
          </a:p>
          <a:p>
            <a:r>
              <a:rPr lang="en-US" dirty="0"/>
              <a:t>Example:  Look again at breast cancer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606" y="1539277"/>
            <a:ext cx="2190375" cy="405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48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Non-Uniqueness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7"/>
                <a:ext cx="6797784" cy="4329817"/>
              </a:xfrm>
            </p:spPr>
            <p:txBody>
              <a:bodyPr/>
              <a:lstStyle/>
              <a:p>
                <a:r>
                  <a:rPr lang="en-US" dirty="0"/>
                  <a:t>When one exists, separating hyper-plane is not unique</a:t>
                </a:r>
              </a:p>
              <a:p>
                <a:r>
                  <a:rPr lang="en-US" dirty="0"/>
                  <a:t>Example: 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is separating, then so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Fig. on right:  Many separating planes</a:t>
                </a:r>
              </a:p>
              <a:p>
                <a:r>
                  <a:rPr lang="en-US" dirty="0"/>
                  <a:t>Which one is optimal?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7"/>
                <a:ext cx="6797784" cy="4329817"/>
              </a:xfrm>
              <a:blipFill>
                <a:blip r:embed="rId2"/>
                <a:stretch>
                  <a:fillRect l="-215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869" y="1875385"/>
            <a:ext cx="41719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1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99265" y="2370335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3AC9522-E8C5-455C-B575-2E4BC3881451}"/>
                  </a:ext>
                </a:extLst>
              </p14:cNvPr>
              <p14:cNvContentPartPr/>
              <p14:nvPr/>
            </p14:nvContentPartPr>
            <p14:xfrm>
              <a:off x="13806086" y="3717531"/>
              <a:ext cx="31320" cy="34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3AC9522-E8C5-455C-B575-2E4BC38814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97086" y="3708531"/>
                <a:ext cx="48960" cy="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1515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Model for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Binary classification problem: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probabilistic model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Logistic function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=1/(1+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Classical “S”-shape.  Also called sigmoidal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Value of f(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does not perfectly predict class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Only a probability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Allows for linear classification to be imperfect.</a:t>
                </a:r>
              </a:p>
              <a:p>
                <a:pPr lvl="1"/>
                <a:r>
                  <a:rPr lang="en-US" dirty="0"/>
                  <a:t>Training will not require perfect </a:t>
                </a:r>
                <a:r>
                  <a:rPr lang="en-US" dirty="0" err="1"/>
                  <a:t>separability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6146" name="Picture 2" descr="https://upload.wikimedia.org/wikipedia/commons/thumb/8/88/Logistic-curve.svg/600px-Logistic-curv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602" y="3191909"/>
            <a:ext cx="3816096" cy="25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69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Model as a “Soft”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51886" y="1711354"/>
                <a:ext cx="4603794" cy="4157740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Plot of 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600" dirty="0"/>
                  <a:t>Markers are random samples</a:t>
                </a:r>
              </a:p>
              <a:p>
                <a:r>
                  <a:rPr lang="en-US" sz="1800" dirty="0"/>
                  <a:t>Higher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:  </a:t>
                </a:r>
                <a:r>
                  <a:rPr lang="en-US" sz="1800" dirty="0" err="1"/>
                  <a:t>prob</a:t>
                </a:r>
                <a:r>
                  <a:rPr lang="en-US" sz="1800" dirty="0"/>
                  <a:t> transition becomes sharper</a:t>
                </a:r>
              </a:p>
              <a:p>
                <a:pPr lvl="1"/>
                <a:r>
                  <a:rPr lang="en-US" sz="1600" dirty="0"/>
                  <a:t>Fewer samples occur across boundary</a:t>
                </a:r>
              </a:p>
              <a:p>
                <a:r>
                  <a:rPr lang="en-US" sz="1800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1800" dirty="0"/>
                  <a:t> logistic becomes “hard” rule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{"/>
                        <m:endChr m:val="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br>
                  <a:rPr lang="en-US" sz="1800" b="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1886" y="1711354"/>
                <a:ext cx="4603794" cy="4157740"/>
              </a:xfrm>
              <a:blipFill>
                <a:blip r:embed="rId2"/>
                <a:stretch>
                  <a:fillRect l="-2914" t="-1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649533"/>
            <a:ext cx="5236408" cy="337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68073" y="4976120"/>
                <a:ext cx="1090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73" y="4976120"/>
                <a:ext cx="10901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76378" y="4976120"/>
                <a:ext cx="7855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378" y="4976120"/>
                <a:ext cx="78553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49776" y="4976120"/>
                <a:ext cx="9137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776" y="4976120"/>
                <a:ext cx="91377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976780" y="4976120"/>
                <a:ext cx="1170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780" y="4976120"/>
                <a:ext cx="11702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6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possible classes (e.g. digits, letters, spoken words, …)</a:t>
                </a:r>
              </a:p>
              <a:p>
                <a:r>
                  <a:rPr lang="en-US" dirty="0"/>
                  <a:t>Multi-class regression: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 Slope matrix and bias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 Creates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linear functions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dirty="0"/>
              </a:p>
              <a:p>
                <a:r>
                  <a:rPr lang="en-US" b="0" dirty="0"/>
                  <a:t>Then, class probabilities given by: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529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soft-max </a:t>
                </a:r>
                <a:r>
                  <a:rPr lang="en-US" dirty="0"/>
                  <a:t>function: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inputs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outputs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Properties: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/>
                  <a:t> is like a PMF on the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for each component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Softmax</a:t>
                </a:r>
                <a:r>
                  <a:rPr lang="en-US" dirty="0"/>
                  <a:t> property: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 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ℓ≠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Multi-class logistic regression:  Assigns highest probability to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largest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965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Multi-Class Logistic Regression</a:t>
            </a:r>
            <a:br>
              <a:rPr lang="en-US" dirty="0"/>
            </a:br>
            <a:r>
              <a:rPr lang="en-US" dirty="0"/>
              <a:t>Decision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8332" y="1539277"/>
            <a:ext cx="5807348" cy="4329817"/>
          </a:xfrm>
        </p:spPr>
        <p:txBody>
          <a:bodyPr/>
          <a:lstStyle/>
          <a:p>
            <a:r>
              <a:rPr lang="en-US" dirty="0"/>
              <a:t>Each decision region defined by set of hyperplanes</a:t>
            </a:r>
          </a:p>
          <a:p>
            <a:r>
              <a:rPr lang="en-US" dirty="0"/>
              <a:t>Intersection of linear constraints</a:t>
            </a:r>
          </a:p>
          <a:p>
            <a:r>
              <a:rPr lang="en-US" dirty="0"/>
              <a:t>Sometimes called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polytope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27" y="1473230"/>
            <a:ext cx="4764204" cy="356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46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65709" y="1464324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03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7"/>
                <a:ext cx="10068467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 in regression, logistic models can be applied to transform features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Step 1</a:t>
                </a:r>
                <a:r>
                  <a:rPr lang="en-US" dirty="0"/>
                  <a:t>:  Map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some transform features,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Step 2:  Linear weights: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Step 3:  Soft-max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 transforms:</a:t>
                </a:r>
              </a:p>
              <a:p>
                <a:pPr lvl="1"/>
                <a:r>
                  <a:rPr lang="en-US" dirty="0"/>
                  <a:t>Standard regression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original features, j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transformed features)</a:t>
                </a:r>
              </a:p>
              <a:p>
                <a:pPr lvl="1"/>
                <a:r>
                  <a:rPr lang="en-US" dirty="0"/>
                  <a:t>Polynomial regression: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original feature,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transformed features)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7"/>
                <a:ext cx="10068467" cy="4329817"/>
              </a:xfrm>
              <a:blipFill>
                <a:blip r:embed="rId2"/>
                <a:stretch>
                  <a:fillRect l="-1259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44668" y="2072081"/>
            <a:ext cx="2580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Additional transform step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690994" y="2256747"/>
            <a:ext cx="553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921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Transformed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Enables richer class boundaries</a:t>
                </a:r>
              </a:p>
              <a:p>
                <a:r>
                  <a:rPr lang="en-US" dirty="0"/>
                  <a:t>Example: Fig B is not linearly separable</a:t>
                </a:r>
              </a:p>
              <a:p>
                <a:r>
                  <a:rPr lang="en-US" dirty="0"/>
                  <a:t>But, consider nonlinear features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Then can discriminate classes with linear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,0,0,1,1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Blue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dirty="0"/>
                  <a:t>  and Green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2" descr="Image result for linear classif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245" y="1669796"/>
            <a:ext cx="4710241" cy="197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787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74098" y="2806563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19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Logistic Model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general three part logistic model:  </a:t>
                </a:r>
              </a:p>
              <a:p>
                <a:pPr lvl="1"/>
                <a:r>
                  <a:rPr lang="en-US" dirty="0"/>
                  <a:t>Transform to features: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Linear weights: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  </a:t>
                </a:r>
              </a:p>
              <a:p>
                <a:pPr lvl="1"/>
                <a:r>
                  <a:rPr lang="en-US" dirty="0" err="1"/>
                  <a:t>Softmax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 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represents unknown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model parameters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Learning problem</a:t>
                </a:r>
                <a:r>
                  <a:rPr lang="en-US" dirty="0"/>
                  <a:t>:  </a:t>
                </a:r>
              </a:p>
              <a:p>
                <a:pPr lvl="1"/>
                <a:r>
                  <a:rPr lang="en-US" dirty="0"/>
                  <a:t>Given training data,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Learn weight 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loss function to minimize?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221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Represent training data in vector form: </a:t>
                </a:r>
              </a:p>
              <a:p>
                <a:pPr lvl="1"/>
                <a:r>
                  <a:rPr lang="en-US" dirty="0"/>
                  <a:t>Data matrix: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Class label vector: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One component for each training sample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Likelihood function</a:t>
                </a:r>
                <a:r>
                  <a:rPr lang="en-US" dirty="0"/>
                  <a:t>: 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Likelihood (i.e. probability) of class labels given inputs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and weights</a:t>
                </a:r>
              </a:p>
              <a:p>
                <a:pPr lvl="1"/>
                <a:r>
                  <a:rPr lang="en-US" dirty="0"/>
                  <a:t>Function of training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) and parameters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93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 and </a:t>
            </a:r>
            <a:r>
              <a:rPr lang="en-US" dirty="0" err="1"/>
              <a:t>Argmin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Minimum value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Point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-axis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minimum</a:t>
                </a:r>
              </a:p>
              <a:p>
                <a:pPr lvl="1"/>
                <a:r>
                  <a:rPr lang="en-US" dirty="0"/>
                  <a:t>Point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-axis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Similarly, define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Arc 4"/>
          <p:cNvSpPr/>
          <p:nvPr/>
        </p:nvSpPr>
        <p:spPr>
          <a:xfrm>
            <a:off x="8047672" y="-135499"/>
            <a:ext cx="2041654" cy="3556932"/>
          </a:xfrm>
          <a:prstGeom prst="arc">
            <a:avLst>
              <a:gd name="adj1" fmla="val 2869631"/>
              <a:gd name="adj2" fmla="val 8033470"/>
            </a:avLst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CE89E4-EF69-904D-AD7B-E2C650026F9C}"/>
              </a:ext>
            </a:extLst>
          </p:cNvPr>
          <p:cNvGrpSpPr/>
          <p:nvPr/>
        </p:nvGrpSpPr>
        <p:grpSpPr>
          <a:xfrm>
            <a:off x="6516468" y="1788783"/>
            <a:ext cx="3776824" cy="3576052"/>
            <a:chOff x="6516468" y="1788783"/>
            <a:chExt cx="3776824" cy="35760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952712" y="1788783"/>
                  <a:ext cx="22315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2712" y="1788783"/>
                  <a:ext cx="223157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/>
            <p:nvPr/>
          </p:nvCxnSpPr>
          <p:spPr>
            <a:xfrm>
              <a:off x="7843706" y="4149359"/>
              <a:ext cx="24495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9068499" y="3421433"/>
              <a:ext cx="0" cy="93245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8917656" y="4391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390548" y="4383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8514186" y="2432429"/>
              <a:ext cx="18176" cy="19780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8073432" y="3421433"/>
              <a:ext cx="114591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184509" y="4911890"/>
                  <a:ext cx="1904817" cy="452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4509" y="4911890"/>
                  <a:ext cx="1904817" cy="4529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516468" y="3251240"/>
                  <a:ext cx="1545744" cy="452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6468" y="3251240"/>
                  <a:ext cx="1545744" cy="4529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06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training data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)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Likelihood function: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Maximum likelihood estimation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Finds parameters for which observations are most likely</a:t>
                </a:r>
              </a:p>
              <a:p>
                <a:pPr lvl="1"/>
                <a:r>
                  <a:rPr lang="en-US" dirty="0"/>
                  <a:t>Very general method in estimation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6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independent, depending only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Then, likelihood factors: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negative log likelihood</a:t>
                </a:r>
                <a:r>
                  <a:rPr lang="en-US" dirty="0"/>
                  <a:t>: 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Maximum likelihood estimator can be re-written as: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307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24A3F-7722-450B-82CD-E3DA73FF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Loss Function for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712D1-2911-4637-80E7-692B552586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Negative log likelihood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Therefore,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Hence,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Loss function = binary cross entropy: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712D1-2911-4637-80E7-692B55258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1696" b="-29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C3FA7-929A-426A-9448-CB013D591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51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One-Hot Log Likelihood for Multi-Class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find MLE, we re-write the negative log likelihood</a:t>
                </a:r>
              </a:p>
              <a:p>
                <a:r>
                  <a:rPr lang="en-US" dirty="0"/>
                  <a:t>Define the “one-hot” vector: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Hence, negative log likelihood is (proof on board):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Sometimes called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cross-entropy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9591" b="-10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3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Breast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5798470" cy="43298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Fine needle aspiration of suspicious lumps</a:t>
            </a:r>
          </a:p>
          <a:p>
            <a:r>
              <a:rPr lang="en-US" dirty="0" err="1"/>
              <a:t>Cytopathologist</a:t>
            </a:r>
            <a:r>
              <a:rPr lang="en-US" dirty="0"/>
              <a:t> visually inspects cells </a:t>
            </a:r>
          </a:p>
          <a:p>
            <a:pPr lvl="1"/>
            <a:r>
              <a:rPr lang="en-US" dirty="0"/>
              <a:t>Sample is stained and viewed under microscope</a:t>
            </a:r>
          </a:p>
          <a:p>
            <a:r>
              <a:rPr lang="en-US" dirty="0"/>
              <a:t>Determines if cells are benign or malignant and furthermore provides grading if malignant </a:t>
            </a:r>
          </a:p>
          <a:p>
            <a:r>
              <a:rPr lang="en-US" dirty="0"/>
              <a:t>Uses many features:</a:t>
            </a:r>
          </a:p>
          <a:p>
            <a:pPr lvl="1"/>
            <a:r>
              <a:rPr lang="en-US" dirty="0"/>
              <a:t>Size and shape of cells, degree of mitosis, differentiation, …</a:t>
            </a:r>
          </a:p>
          <a:p>
            <a:r>
              <a:rPr lang="en-US" dirty="0"/>
              <a:t>Diagnosis is not exact</a:t>
            </a:r>
          </a:p>
          <a:p>
            <a:r>
              <a:rPr lang="en-US" dirty="0"/>
              <a:t>If uncertain, use a more comprehensive biopsy</a:t>
            </a:r>
          </a:p>
          <a:p>
            <a:pPr lvl="1"/>
            <a:r>
              <a:rPr lang="en-US" dirty="0"/>
              <a:t>Additional cost and time</a:t>
            </a:r>
          </a:p>
          <a:p>
            <a:pPr lvl="1"/>
            <a:r>
              <a:rPr lang="en-US" dirty="0"/>
              <a:t>Stress to patient</a:t>
            </a:r>
          </a:p>
          <a:p>
            <a:r>
              <a:rPr lang="en-US" dirty="0"/>
              <a:t>Can machine learning provide better rules?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8053518" y="4999839"/>
            <a:ext cx="3444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Grades of carcinoma cells</a:t>
            </a:r>
          </a:p>
          <a:p>
            <a:r>
              <a:rPr lang="en-US" sz="1400" dirty="0"/>
              <a:t>http://breast-cancer.ca/5a-types/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518" y="1636267"/>
            <a:ext cx="3028950" cy="1514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0A450E-3423-9344-8640-BE0DDABAC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894" y="3460195"/>
            <a:ext cx="42418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48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minimize take partial derivatives: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Define transform matrix: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Hence,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Estimated class probabilities: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Gradient components are (proof on board):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equations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unknowns</a:t>
                </a:r>
              </a:p>
              <a:p>
                <a:r>
                  <a:rPr lang="en-US" dirty="0"/>
                  <a:t>Unfortunately, no closed-form solution to these equations </a:t>
                </a:r>
              </a:p>
              <a:p>
                <a:pPr lvl="1"/>
                <a:r>
                  <a:rPr lang="en-US" dirty="0"/>
                  <a:t>Nonlinear 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dirty="0"/>
                  <a:t> on terms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85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Optimization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We saw that we can find minima by setting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equations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unknowns.  </a:t>
                </a:r>
              </a:p>
              <a:p>
                <a:pPr lvl="1"/>
                <a:r>
                  <a:rPr lang="en-US" dirty="0"/>
                  <a:t>May not have closed-form solution</a:t>
                </a:r>
              </a:p>
              <a:p>
                <a:endParaRPr lang="en-US" dirty="0"/>
              </a:p>
              <a:p>
                <a:r>
                  <a:rPr lang="en-US" dirty="0"/>
                  <a:t>Numerical methods:  Finds a sequence of estimates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 some conditions, it converges to some other “good” minima</a:t>
                </a:r>
              </a:p>
              <a:p>
                <a:pPr lvl="1"/>
                <a:r>
                  <a:rPr lang="en-US" dirty="0"/>
                  <a:t>Run on a computer program, like python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Next lecture:  Will discuss numerical methods to perform optimization</a:t>
                </a:r>
              </a:p>
              <a:p>
                <a:r>
                  <a:rPr lang="en-US" dirty="0"/>
                  <a:t>This lecture:  Use built-in python routine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349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029" y="4090806"/>
            <a:ext cx="5457160" cy="1899915"/>
          </a:xfrm>
        </p:spPr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 uses very efficient numerical optimization.</a:t>
            </a:r>
          </a:p>
          <a:p>
            <a:r>
              <a:rPr lang="en-US" dirty="0"/>
              <a:t>Mostly internal to user</a:t>
            </a:r>
          </a:p>
          <a:p>
            <a:pPr lvl="1"/>
            <a:r>
              <a:rPr lang="en-US" dirty="0"/>
              <a:t>Don’t need to compute gradients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455387"/>
            <a:ext cx="5857875" cy="1866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45" y="3293725"/>
            <a:ext cx="4000500" cy="466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834" y="3731888"/>
            <a:ext cx="1543050" cy="41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962" y="1612306"/>
            <a:ext cx="4488137" cy="3342946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>
            <a:off x="9018165" y="2567031"/>
            <a:ext cx="528507" cy="23153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684245" y="3518698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B89C5D-3C89-C244-91A6-84ABA420F9B8}"/>
              </a:ext>
            </a:extLst>
          </p:cNvPr>
          <p:cNvSpPr/>
          <p:nvPr/>
        </p:nvSpPr>
        <p:spPr>
          <a:xfrm>
            <a:off x="1097279" y="5390938"/>
            <a:ext cx="103015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/stable/modules/</a:t>
            </a:r>
            <a:r>
              <a:rPr lang="en-US" dirty="0" err="1"/>
              <a:t>linear_model.html#logistic-regression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4067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86326" y="3270232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108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in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Two types of errors:</a:t>
                </a:r>
              </a:p>
              <a:p>
                <a:pPr lvl="1"/>
                <a:r>
                  <a:rPr lang="en-US" dirty="0"/>
                  <a:t>Type I error (False positive / false alarm):  Decide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Type II error (False negative / missed detection):  Decide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Implication of these errors may be different</a:t>
                </a:r>
              </a:p>
              <a:p>
                <a:pPr lvl="1"/>
                <a:r>
                  <a:rPr lang="en-US" dirty="0"/>
                  <a:t>Think of breast cancer diagnosis</a:t>
                </a:r>
              </a:p>
              <a:p>
                <a:r>
                  <a:rPr lang="en-US" dirty="0"/>
                  <a:t>Accuracy of classifier can be measured by: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Accuracy=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(percentage of correct classification)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1026" name="Picture 2" descr="Image result for true positive r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3271489"/>
            <a:ext cx="58007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512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From previous slide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=sensitivity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=1-specificity</a:t>
                </a:r>
              </a:p>
              <a:p>
                <a:r>
                  <a:rPr lang="en-US" dirty="0"/>
                  <a:t>Machine learning often uses (positive=items of interests in retrieval applications)</a:t>
                </a:r>
              </a:p>
              <a:p>
                <a:pPr lvl="1"/>
                <a:r>
                  <a:rPr lang="en-US" dirty="0"/>
                  <a:t>Recall = Sensitivity =TP/(TP+FN) (How many positives are detected among all positive?)</a:t>
                </a:r>
              </a:p>
              <a:p>
                <a:pPr lvl="1"/>
                <a:r>
                  <a:rPr lang="en-US" dirty="0"/>
                  <a:t>Precision =TP/(TP+FP) (How many detected positive is actually positive?)</a:t>
                </a:r>
              </a:p>
              <a:p>
                <a:pPr lvl="1"/>
                <a:r>
                  <a:rPr lang="en-US" dirty="0"/>
                  <a:t>F1-score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)/2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𝐹𝑃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Accuracy=(TP+TF)/(TP+FP+TN+FN) (percentage of correct classification)</a:t>
                </a:r>
              </a:p>
              <a:p>
                <a:r>
                  <a:rPr lang="en-US" dirty="0"/>
                  <a:t>Medical tests:</a:t>
                </a:r>
              </a:p>
              <a:p>
                <a:pPr lvl="1"/>
                <a:r>
                  <a:rPr lang="en-US" dirty="0"/>
                  <a:t>Sensitivity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Specificity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</m:oMath>
                </a14:m>
                <a:r>
                  <a:rPr lang="en-US" dirty="0"/>
                  <a:t> =True negative rate</a:t>
                </a:r>
              </a:p>
              <a:p>
                <a:pPr lvl="1"/>
                <a:r>
                  <a:rPr lang="en-US" dirty="0"/>
                  <a:t>Need a good tradeoff between sensitivity and specificity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2" descr="Image result for true positive rate">
            <a:extLst>
              <a:ext uri="{FF2B5EF4-FFF2-40B4-BE49-F238E27FC236}">
                <a16:creationId xmlns:a16="http://schemas.microsoft.com/office/drawing/2014/main" id="{AF299E03-C582-AD4E-B402-86A6DCE93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155" y="1326814"/>
            <a:ext cx="58007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190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Breast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640790" cy="4329817"/>
          </a:xfrm>
        </p:spPr>
        <p:txBody>
          <a:bodyPr/>
          <a:lstStyle/>
          <a:p>
            <a:r>
              <a:rPr lang="en-US" dirty="0"/>
              <a:t>Measure accuracy on test data </a:t>
            </a:r>
          </a:p>
          <a:p>
            <a:r>
              <a:rPr lang="en-US" dirty="0"/>
              <a:t>Use 4-fold cross-validation</a:t>
            </a:r>
          </a:p>
          <a:p>
            <a:r>
              <a:rPr lang="en-US" dirty="0" err="1"/>
              <a:t>Sklearn</a:t>
            </a:r>
            <a:r>
              <a:rPr lang="en-US" dirty="0"/>
              <a:t> has built-in functions for CV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479" y="352490"/>
            <a:ext cx="5392548" cy="5241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704185"/>
            <a:ext cx="3433621" cy="16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971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8FBB-0341-4A40-B9D8-1BB61445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56E5F-6B03-DE4E-93FD-951EE78A6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binary classification with cross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E31E4-CAE2-3C4F-BEBF-2C90199E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3413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8A8A-97AE-4159-88BF-BD1E5CE0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Decisions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5A8A88-41A2-4738-9443-3E2B925872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classifier outputs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</a:t>
                </a:r>
                <a:r>
                  <a:rPr lang="en-US" dirty="0"/>
                  <a:t> label: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more likely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≈1⇒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more likely</a:t>
                </a:r>
              </a:p>
              <a:p>
                <a:r>
                  <a:rPr lang="en-US" dirty="0"/>
                  <a:t>Can obtain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hard label </a:t>
                </a:r>
                <a:r>
                  <a:rPr lang="en-US" dirty="0"/>
                  <a:t>by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thresholding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Threshold</a:t>
                </a:r>
              </a:p>
              <a:p>
                <a:r>
                  <a:rPr lang="en-US" dirty="0"/>
                  <a:t>How to set threshold?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Minimizes overall error rate </a:t>
                </a:r>
              </a:p>
              <a:p>
                <a:pPr lvl="1"/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Decreases false positives, but also reduces sensitivity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Increases sensitivity, but also increases false positive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5A8A88-41A2-4738-9443-3E2B925872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4CEA5-6F01-44A8-A9E0-ACE6BD30D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499D-4540-0A40-B504-20CDCAF15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621" y="1681826"/>
            <a:ext cx="3488981" cy="248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149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E02E3-0294-4ADF-975B-D69D50F3B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F17B6-0D52-4CE8-AE21-11A7034B1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Varying threshold obtains a set of classifier</a:t>
            </a:r>
          </a:p>
          <a:p>
            <a:r>
              <a:rPr lang="en-US" dirty="0"/>
              <a:t>Trades off FPR (1-specificity) and TPR (sensitivity)</a:t>
            </a:r>
          </a:p>
          <a:p>
            <a:r>
              <a:rPr lang="en-US" dirty="0"/>
              <a:t>Can visualize with ROC curve</a:t>
            </a:r>
          </a:p>
          <a:p>
            <a:pPr lvl="1"/>
            <a:r>
              <a:rPr lang="en-US" dirty="0"/>
              <a:t>Receiver operating curve</a:t>
            </a:r>
          </a:p>
          <a:p>
            <a:pPr lvl="1"/>
            <a:r>
              <a:rPr lang="en-US" dirty="0"/>
              <a:t>Term from digital communications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577FD-1148-454D-8E69-C6E5B4647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F7F5D-8274-F849-9BED-B40FD9832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042" y="528622"/>
            <a:ext cx="3702050" cy="2486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4D940-AC94-6947-A16E-C3256C8D8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576" y="3178117"/>
            <a:ext cx="3488981" cy="2481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B4137C-7831-9B48-8F5B-E7369D6B8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704185"/>
            <a:ext cx="60198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85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B781-3109-4425-8B57-658FD86D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F8890-E744-4700-98D1-DD34ADF6B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9815785" cy="4329817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https://github.com/sdrangan/introml/blob/master/logistic/breast_cancer.ipynb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AB11E-9CD2-495F-9EB6-D025228C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62277-3D51-4659-B2E8-48E4EF406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892" y="2079302"/>
            <a:ext cx="6270801" cy="438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033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6A7D8-410D-034F-9C7F-E7206D1B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Under the Curve (AUC)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40CB-B560-1343-9228-9C90ADA04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8"/>
            <a:ext cx="5667202" cy="4229986"/>
          </a:xfrm>
        </p:spPr>
        <p:txBody>
          <a:bodyPr/>
          <a:lstStyle/>
          <a:p>
            <a:r>
              <a:rPr lang="en-US" dirty="0"/>
              <a:t>As one may choose a particular threshold based on the desired trade-off between the TPR and FPR, it may not be appropriate to evaluate the performance of a classifier for a fixed threshold.</a:t>
            </a:r>
          </a:p>
          <a:p>
            <a:r>
              <a:rPr lang="en-US" dirty="0"/>
              <a:t>AUC is a measure of goodness for a classifier that is independent of the threshold. </a:t>
            </a:r>
          </a:p>
          <a:p>
            <a:r>
              <a:rPr lang="en-US" dirty="0"/>
              <a:t>A method with a higher AUC means that under the same FPR, it has higher PPR.</a:t>
            </a:r>
          </a:p>
          <a:p>
            <a:r>
              <a:rPr lang="en-US" dirty="0"/>
              <a:t>What is the highest AUC?</a:t>
            </a:r>
          </a:p>
          <a:p>
            <a:r>
              <a:rPr lang="en-US" dirty="0"/>
              <a:t>Should report average AUC over cross validation folds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3811D-D479-E748-906B-55FEC6EF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A1A3B-8680-864E-B86E-64A4EB411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705" y="4829463"/>
            <a:ext cx="43307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78D3C-04C4-884F-A22B-853949E8B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614" y="1723577"/>
            <a:ext cx="3702050" cy="248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68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8FBB-0341-4A40-B9D8-1BB61445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56E5F-6B03-DE4E-93FD-951EE78A6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binary classification evaluation using ROC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E31E4-CAE2-3C4F-BEBF-2C90199E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380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9049-2C1A-4441-A8DE-D51C28F3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Multi-Class Classification in Python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5F088-86EE-B246-A223-2DAEA4B8B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options</a:t>
                </a:r>
              </a:p>
              <a:p>
                <a:r>
                  <a:rPr lang="en-US" dirty="0"/>
                  <a:t>One vs Rest (OVR)</a:t>
                </a:r>
              </a:p>
              <a:p>
                <a:pPr lvl="1"/>
                <a:r>
                  <a:rPr lang="en-US" dirty="0"/>
                  <a:t>Solve a binary classification problem for each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class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train on modified binary labels (indicates if sample is in class or not)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based on classifier that yields highest score</a:t>
                </a:r>
              </a:p>
              <a:p>
                <a:r>
                  <a:rPr lang="en-US" dirty="0"/>
                  <a:t>Multinomial</a:t>
                </a:r>
              </a:p>
              <a:p>
                <a:pPr lvl="1"/>
                <a:r>
                  <a:rPr lang="en-US" dirty="0"/>
                  <a:t>Directly solve weights for all classes using the multi-class cross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5F088-86EE-B246-A223-2DAEA4B8B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641C1-A3A5-7A45-8B43-BCE6DC9A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4781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EE9AE-CAC4-EA49-8630-0C9CA834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Metrics for Multiclass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10664-D2FA-1745-9D5E-DDDFBBEA8F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89809"/>
                <a:ext cx="5238206" cy="427928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confusion matrix  </a:t>
                </a:r>
              </a:p>
              <a:p>
                <a:r>
                  <a:rPr lang="en-US" dirty="0"/>
                  <a:t>Should normalize the matrix:</a:t>
                </a:r>
              </a:p>
              <a:p>
                <a:pPr lvl="1"/>
                <a:r>
                  <a:rPr lang="en-US" dirty="0"/>
                  <a:t>Sum over each row =1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compute accuracy:</a:t>
                </a:r>
              </a:p>
              <a:p>
                <a:pPr lvl="1"/>
                <a:r>
                  <a:rPr lang="en-US" dirty="0"/>
                  <a:t>Per class:  This is the diagonal entry</a:t>
                </a:r>
              </a:p>
              <a:p>
                <a:pPr lvl="1"/>
                <a:r>
                  <a:rPr lang="en-US" dirty="0"/>
                  <a:t>Average:  The average of the diagonal entries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10664-D2FA-1745-9D5E-DDDFBBEA8F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89809"/>
                <a:ext cx="5238206" cy="4279285"/>
              </a:xfrm>
              <a:blipFill>
                <a:blip r:embed="rId2"/>
                <a:stretch>
                  <a:fillRect l="-2794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E561A-B0FE-9D40-B8D5-5F82C0DE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B9B7712-971E-A144-84C7-AA423BA7FB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3619945"/>
                  </p:ext>
                </p:extLst>
              </p:nvPr>
            </p:nvGraphicFramePr>
            <p:xfrm>
              <a:off x="6884557" y="1741306"/>
              <a:ext cx="3953160" cy="3792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0632">
                      <a:extLst>
                        <a:ext uri="{9D8B030D-6E8A-4147-A177-3AD203B41FA5}">
                          <a16:colId xmlns:a16="http://schemas.microsoft.com/office/drawing/2014/main" val="3572598768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184001805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13639303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603578352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608177755"/>
                        </a:ext>
                      </a:extLst>
                    </a:gridCol>
                  </a:tblGrid>
                  <a:tr h="650711"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Pred</a:t>
                          </a:r>
                          <a:r>
                            <a:rPr lang="en-US" sz="1400" dirty="0"/>
                            <a:t>--&gt;</a:t>
                          </a:r>
                        </a:p>
                        <a:p>
                          <a:endParaRPr lang="en-US" sz="1400" dirty="0"/>
                        </a:p>
                        <a:p>
                          <a:r>
                            <a:rPr lang="en-US" sz="1400" dirty="0"/>
                            <a:t>Real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1561276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563600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604701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800552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275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B9B7712-971E-A144-84C7-AA423BA7FB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3619945"/>
                  </p:ext>
                </p:extLst>
              </p:nvPr>
            </p:nvGraphicFramePr>
            <p:xfrm>
              <a:off x="6884557" y="1741306"/>
              <a:ext cx="3953160" cy="3792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0632">
                      <a:extLst>
                        <a:ext uri="{9D8B030D-6E8A-4147-A177-3AD203B41FA5}">
                          <a16:colId xmlns:a16="http://schemas.microsoft.com/office/drawing/2014/main" val="3572598768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184001805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13639303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603578352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608177755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13" t="-5172" r="-404839" b="-4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1561276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563600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604701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800552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2754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1201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CAD0-340A-3F41-9287-9B0881AB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LASSO Regularization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049A1-8EA5-314B-AD2D-54CAC92C42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Similar to linear regression, we can use LASSO regularization with logistic regression</a:t>
                </a:r>
              </a:p>
              <a:p>
                <a:pPr lvl="1"/>
                <a:r>
                  <a:rPr lang="en-US" dirty="0"/>
                  <a:t>Forces the weighting coefficients to be sparse. </a:t>
                </a:r>
              </a:p>
              <a:p>
                <a:r>
                  <a:rPr lang="en-US" dirty="0"/>
                  <a:t>Add L1 penalty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regularization level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should be chosen via cross validation as before</a:t>
                </a:r>
              </a:p>
              <a:p>
                <a:r>
                  <a:rPr lang="en-US" dirty="0" err="1"/>
                  <a:t>Sklearn</a:t>
                </a:r>
                <a:r>
                  <a:rPr lang="en-US" dirty="0"/>
                  <a:t> implementation: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Default use l2 penalty, to reduce the magnitude of weights</a:t>
                </a:r>
              </a:p>
              <a:p>
                <a:r>
                  <a:rPr lang="en-US" dirty="0"/>
                  <a:t>C is the inverse of regularization strength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); must be a positive float. </a:t>
                </a:r>
              </a:p>
              <a:p>
                <a:pPr lvl="1"/>
                <a:r>
                  <a:rPr lang="en-US" dirty="0"/>
                  <a:t>Should use a large C is you do not want to apply regularization</a:t>
                </a:r>
              </a:p>
              <a:p>
                <a:r>
                  <a:rPr lang="en-US" dirty="0"/>
                  <a:t>Go through the LASSO part of the demo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049A1-8EA5-314B-AD2D-54CAC92C4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13DFA-E813-494A-8F94-C5737B639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1C38E-ED55-4F39-9406-429F221B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089" y="3244283"/>
            <a:ext cx="6824254" cy="69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506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7CB8-64C7-B349-BA3C-466897DA8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C4651-392E-4D43-9EEA-6648E4F20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though the last part with LASSO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CBB01-0FD0-DE44-86B0-374658BB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5969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Formulate a machine learning problem as a classification problem</a:t>
            </a:r>
          </a:p>
          <a:p>
            <a:pPr lvl="1"/>
            <a:r>
              <a:rPr lang="en-US" dirty="0"/>
              <a:t>Identify features, class variable, training data</a:t>
            </a:r>
          </a:p>
          <a:p>
            <a:r>
              <a:rPr lang="en-US" dirty="0"/>
              <a:t>Visualize classification data using a scatter plot.  </a:t>
            </a:r>
          </a:p>
          <a:p>
            <a:r>
              <a:rPr lang="en-US" dirty="0"/>
              <a:t>Describe a linear classifier as an equation and on a plot.</a:t>
            </a:r>
          </a:p>
          <a:p>
            <a:pPr lvl="1"/>
            <a:r>
              <a:rPr lang="en-US" dirty="0"/>
              <a:t>Determine visually if data is perfect linearly separable.</a:t>
            </a:r>
          </a:p>
          <a:p>
            <a:r>
              <a:rPr lang="en-US" dirty="0"/>
              <a:t>Formulate a classification problem using logistic regression</a:t>
            </a:r>
          </a:p>
          <a:p>
            <a:pPr lvl="1"/>
            <a:r>
              <a:rPr lang="en-US" dirty="0"/>
              <a:t>Binary and multi-class</a:t>
            </a:r>
          </a:p>
          <a:p>
            <a:pPr lvl="1"/>
            <a:r>
              <a:rPr lang="en-US" dirty="0"/>
              <a:t>Describe the logistic and soft-max function</a:t>
            </a:r>
          </a:p>
          <a:p>
            <a:pPr lvl="1"/>
            <a:r>
              <a:rPr lang="en-US" dirty="0"/>
              <a:t>Understand the idea of using the logistic function to approximate the probability</a:t>
            </a:r>
          </a:p>
          <a:p>
            <a:r>
              <a:rPr lang="en-US" dirty="0"/>
              <a:t>Derive the loss function for ML estimation of the weights in logistic regression</a:t>
            </a:r>
          </a:p>
          <a:p>
            <a:r>
              <a:rPr lang="en-US" dirty="0"/>
              <a:t>Use </a:t>
            </a:r>
            <a:r>
              <a:rPr lang="en-US" dirty="0" err="1"/>
              <a:t>sklearn</a:t>
            </a:r>
            <a:r>
              <a:rPr lang="en-US" dirty="0"/>
              <a:t> packages to fit logistic regression models</a:t>
            </a:r>
          </a:p>
          <a:p>
            <a:r>
              <a:rPr lang="en-US" dirty="0"/>
              <a:t>Measure the accuracy of classification: precision, recall, accuracy</a:t>
            </a:r>
          </a:p>
          <a:p>
            <a:r>
              <a:rPr lang="en-US" dirty="0"/>
              <a:t>Adjust threshold of classifiers for trading off types of classification errors.  Draw a ROC curve and determine AUC</a:t>
            </a:r>
          </a:p>
          <a:p>
            <a:r>
              <a:rPr lang="en-US" dirty="0"/>
              <a:t>Perform LASSO regularization for feature selection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57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795559" cy="4329817"/>
          </a:xfrm>
        </p:spPr>
        <p:txBody>
          <a:bodyPr/>
          <a:lstStyle/>
          <a:p>
            <a:r>
              <a:rPr lang="en-US" dirty="0"/>
              <a:t>Univ. Wisconsin study, 1994</a:t>
            </a:r>
          </a:p>
          <a:p>
            <a:r>
              <a:rPr lang="en-US" dirty="0"/>
              <a:t>569 samples</a:t>
            </a:r>
          </a:p>
          <a:p>
            <a:r>
              <a:rPr lang="en-US" dirty="0"/>
              <a:t>10 visual features for each sample</a:t>
            </a:r>
          </a:p>
          <a:p>
            <a:r>
              <a:rPr lang="en-US" dirty="0"/>
              <a:t>Ground truth determined by biopsy</a:t>
            </a:r>
          </a:p>
          <a:p>
            <a:endParaRPr lang="en-US" dirty="0"/>
          </a:p>
          <a:p>
            <a:r>
              <a:rPr lang="en-US" dirty="0"/>
              <a:t>First publication:  O.L. </a:t>
            </a:r>
            <a:r>
              <a:rPr lang="en-US" dirty="0" err="1"/>
              <a:t>Mangasarian</a:t>
            </a:r>
            <a:r>
              <a:rPr lang="en-US" dirty="0"/>
              <a:t>, W.N. Street and W.H. </a:t>
            </a:r>
            <a:r>
              <a:rPr lang="en-US" dirty="0" err="1"/>
              <a:t>Wolberg</a:t>
            </a:r>
            <a:r>
              <a:rPr lang="en-US" dirty="0"/>
              <a:t>. Breast cancer diagnosis and prognosis via linear programming. Operations Research, 43(4), pages 570-577, July-August 1995.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306" y="3392527"/>
            <a:ext cx="3990975" cy="2838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39" y="806708"/>
            <a:ext cx="5800444" cy="25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9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03" y="1456634"/>
            <a:ext cx="3512634" cy="4329817"/>
          </a:xfrm>
        </p:spPr>
        <p:txBody>
          <a:bodyPr/>
          <a:lstStyle/>
          <a:p>
            <a:r>
              <a:rPr lang="en-US" dirty="0"/>
              <a:t>Follow standard pandas routine</a:t>
            </a:r>
          </a:p>
          <a:p>
            <a:r>
              <a:rPr lang="en-US" dirty="0"/>
              <a:t>All code in Lect06_Demo.ipynb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36442"/>
            <a:ext cx="6105525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6469" y="4215558"/>
            <a:ext cx="2317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= 2 =&gt; benign</a:t>
            </a:r>
          </a:p>
          <a:p>
            <a:r>
              <a:rPr lang="en-US" dirty="0"/>
              <a:t>Class = 4 =&gt; malignant 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6939654" y="4492701"/>
            <a:ext cx="313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278459" y="2286000"/>
            <a:ext cx="1037063" cy="41259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9" idx="6"/>
          </p:cNvCxnSpPr>
          <p:nvPr/>
        </p:nvCxnSpPr>
        <p:spPr>
          <a:xfrm flipH="1" flipV="1">
            <a:off x="4315522" y="2492298"/>
            <a:ext cx="3356517" cy="440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538498" y="2417025"/>
            <a:ext cx="1037063" cy="41259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463538" y="2741987"/>
            <a:ext cx="5208501" cy="293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94702" y="2829620"/>
            <a:ext cx="2306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Drops missing samples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FC90D-2329-6447-8086-31AF102C9A21}"/>
              </a:ext>
            </a:extLst>
          </p:cNvPr>
          <p:cNvSpPr/>
          <p:nvPr/>
        </p:nvSpPr>
        <p:spPr>
          <a:xfrm>
            <a:off x="801482" y="5264173"/>
            <a:ext cx="11814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 following for explanation of attributes</a:t>
            </a:r>
          </a:p>
          <a:p>
            <a:r>
              <a:rPr lang="en-US" dirty="0"/>
              <a:t>https://</a:t>
            </a:r>
            <a:r>
              <a:rPr lang="en-US" dirty="0" err="1"/>
              <a:t>archive.ics.uci.edu</a:t>
            </a:r>
            <a:r>
              <a:rPr lang="en-US" dirty="0"/>
              <a:t>/ml/machine-learning-databases/breast-cancer-</a:t>
            </a:r>
            <a:r>
              <a:rPr lang="en-US" dirty="0" err="1"/>
              <a:t>wisconsin</a:t>
            </a:r>
            <a:r>
              <a:rPr lang="en-US" dirty="0"/>
              <a:t>/breast-cancer-</a:t>
            </a:r>
            <a:r>
              <a:rPr lang="en-US" dirty="0" err="1"/>
              <a:t>wisconsin.names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84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365951" y="1456634"/>
            <a:ext cx="5052386" cy="4329817"/>
          </a:xfrm>
        </p:spPr>
        <p:txBody>
          <a:bodyPr/>
          <a:lstStyle/>
          <a:p>
            <a:r>
              <a:rPr lang="en-US" dirty="0"/>
              <a:t>Scatter plot of points from each class</a:t>
            </a:r>
          </a:p>
          <a:p>
            <a:r>
              <a:rPr lang="en-US" dirty="0"/>
              <a:t>Plot not informative</a:t>
            </a:r>
          </a:p>
          <a:p>
            <a:pPr lvl="1"/>
            <a:r>
              <a:rPr lang="en-US" dirty="0"/>
              <a:t>Many points overlap</a:t>
            </a:r>
          </a:p>
          <a:p>
            <a:pPr lvl="1"/>
            <a:r>
              <a:rPr lang="en-US" dirty="0"/>
              <a:t>Relative frequency at each point not visible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91" y="1811792"/>
            <a:ext cx="5372100" cy="361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951" y="2860358"/>
            <a:ext cx="5338493" cy="305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27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65951" y="1456634"/>
            <a:ext cx="5052386" cy="4329817"/>
          </a:xfrm>
        </p:spPr>
        <p:txBody>
          <a:bodyPr/>
          <a:lstStyle/>
          <a:p>
            <a:r>
              <a:rPr lang="en-US" dirty="0"/>
              <a:t>Make circle size proportional to count</a:t>
            </a:r>
          </a:p>
          <a:p>
            <a:r>
              <a:rPr lang="en-US" dirty="0"/>
              <a:t>Many gymnastics to make this plot in python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21" y="1853967"/>
            <a:ext cx="4989338" cy="3536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301" y="2326084"/>
            <a:ext cx="55340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646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327</TotalTime>
  <Words>2666</Words>
  <Application>Microsoft Office PowerPoint</Application>
  <PresentationFormat>Widescreen</PresentationFormat>
  <Paragraphs>513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Calibri</vt:lpstr>
      <vt:lpstr>Cambria Math</vt:lpstr>
      <vt:lpstr>Wingdings</vt:lpstr>
      <vt:lpstr>Retrospect</vt:lpstr>
      <vt:lpstr>Lecture 6  Linear Classification &amp; Logistic Regression</vt:lpstr>
      <vt:lpstr>Learning Objectives</vt:lpstr>
      <vt:lpstr>Outline </vt:lpstr>
      <vt:lpstr>Diagnosing Breast Cancer</vt:lpstr>
      <vt:lpstr>Demo on Github</vt:lpstr>
      <vt:lpstr>Data</vt:lpstr>
      <vt:lpstr>Loading The Data</vt:lpstr>
      <vt:lpstr>Visualizing the Data</vt:lpstr>
      <vt:lpstr>Improving the Plot</vt:lpstr>
      <vt:lpstr>In-Class Exercise</vt:lpstr>
      <vt:lpstr>A Possible Classification Rule</vt:lpstr>
      <vt:lpstr>Mangasarian’s Original Paper</vt:lpstr>
      <vt:lpstr>Classification</vt:lpstr>
      <vt:lpstr>Outline </vt:lpstr>
      <vt:lpstr>Linear Classifier</vt:lpstr>
      <vt:lpstr>Breast Cancer example</vt:lpstr>
      <vt:lpstr>Using Linear Regression on Two Features</vt:lpstr>
      <vt:lpstr>Using linear classifier on all features</vt:lpstr>
      <vt:lpstr>Go through the demo</vt:lpstr>
      <vt:lpstr>Linear vs. Non-Linear</vt:lpstr>
      <vt:lpstr>Perfect Linear Separability</vt:lpstr>
      <vt:lpstr>Most Data not Perfectly Separable</vt:lpstr>
      <vt:lpstr>Non-Uniqueness</vt:lpstr>
      <vt:lpstr>Outline </vt:lpstr>
      <vt:lpstr>Logistic Model for Binary Classification</vt:lpstr>
      <vt:lpstr>Logistic Model as a “Soft” Classifier</vt:lpstr>
      <vt:lpstr>Multi-Class Logistic Regression</vt:lpstr>
      <vt:lpstr>Softmax Operation</vt:lpstr>
      <vt:lpstr>Multi-Class Logistic Regression Decision Regions</vt:lpstr>
      <vt:lpstr>Transform Linear Models</vt:lpstr>
      <vt:lpstr>Using Transformed Features</vt:lpstr>
      <vt:lpstr>Outline </vt:lpstr>
      <vt:lpstr>Learning the Logistic Model Parameters</vt:lpstr>
      <vt:lpstr>Likelihood Function</vt:lpstr>
      <vt:lpstr>Min and Argmin</vt:lpstr>
      <vt:lpstr>Maximum Likelihood Estimation</vt:lpstr>
      <vt:lpstr>Log Likelihood</vt:lpstr>
      <vt:lpstr>Logistic Loss Function for binary classification</vt:lpstr>
      <vt:lpstr>One-Hot Log Likelihood for Multi-Class Classification</vt:lpstr>
      <vt:lpstr>Gradient Calculations</vt:lpstr>
      <vt:lpstr>Numerical Optimization</vt:lpstr>
      <vt:lpstr>Logistic Regression in Python</vt:lpstr>
      <vt:lpstr>Outline </vt:lpstr>
      <vt:lpstr>Errors in Binary Classification</vt:lpstr>
      <vt:lpstr>Many Other Metrics</vt:lpstr>
      <vt:lpstr>Breast Cancer</vt:lpstr>
      <vt:lpstr>Go through the demo</vt:lpstr>
      <vt:lpstr>Hard Decisions</vt:lpstr>
      <vt:lpstr>ROC Curve</vt:lpstr>
      <vt:lpstr>Area Under the Curve (AUC)</vt:lpstr>
      <vt:lpstr>Go through the demo</vt:lpstr>
      <vt:lpstr>Multi-Class Classification in Python</vt:lpstr>
      <vt:lpstr>Metrics for Multiclass Classification</vt:lpstr>
      <vt:lpstr>LASSO Regularization for Logistic Regression</vt:lpstr>
      <vt:lpstr>Go through the demo</vt:lpstr>
      <vt:lpstr>What You Should Know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524</cp:revision>
  <cp:lastPrinted>2018-02-26T02:45:01Z</cp:lastPrinted>
  <dcterms:created xsi:type="dcterms:W3CDTF">2015-03-22T11:15:32Z</dcterms:created>
  <dcterms:modified xsi:type="dcterms:W3CDTF">2019-02-20T05:22:13Z</dcterms:modified>
</cp:coreProperties>
</file>